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70" r:id="rId12"/>
    <p:sldId id="268" r:id="rId13"/>
    <p:sldId id="272" r:id="rId14"/>
    <p:sldId id="269" r:id="rId15"/>
    <p:sldId id="271" r:id="rId16"/>
    <p:sldId id="273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FFFF"/>
    <a:srgbClr val="66FFFF"/>
    <a:srgbClr val="333399"/>
    <a:srgbClr val="CC00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ila, s rešetkom tablic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9956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49004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438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748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471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43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467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78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801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871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888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4602-5339-4F84-B407-2DDB16AC5165}" type="datetimeFigureOut">
              <a:rPr lang="hr-HR" smtClean="0"/>
              <a:t>10.12.2019.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9AAB9-247C-4B3E-AB51-714B3ABF38A7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897" y="185738"/>
            <a:ext cx="904875" cy="8477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11900"/>
            <a:ext cx="1657975" cy="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3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28e43224-2d4f-430a-9cb6-981a5f529932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e-sfera.hr/dodatni-digitalni-sadrzaji/28e43224-2d4f-430a-9cb6-981a5f529932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e-sfera.hr/dodatni-digitalni-sadrzaji/28e43224-2d4f-430a-9cb6-981a5f529932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e-sfera.hr/dodatni-digitalni-sadrzaji/28e43224-2d4f-430a-9cb6-981a5f529932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28e43224-2d4f-430a-9cb6-981a5f52993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28e43224-2d4f-430a-9cb6-981a5f529932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83177" y="196850"/>
            <a:ext cx="10659292" cy="1623241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A50021"/>
                </a:solidFill>
              </a:rPr>
              <a:t>Kakav je živčani sustav i kakva su osjetila u ostalih živih bića</a:t>
            </a:r>
            <a:endParaRPr lang="hr-HR" b="1" dirty="0">
              <a:solidFill>
                <a:srgbClr val="A50021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51314" y="3143794"/>
            <a:ext cx="4937760" cy="548640"/>
          </a:xfrm>
        </p:spPr>
        <p:txBody>
          <a:bodyPr>
            <a:normAutofit fontScale="77500" lnSpcReduction="20000"/>
          </a:bodyPr>
          <a:lstStyle/>
          <a:p>
            <a:pPr algn="l"/>
            <a:endParaRPr lang="hr-HR" sz="5400" dirty="0" smtClean="0">
              <a:solidFill>
                <a:prstClr val="black"/>
              </a:solidFill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9257" t="6367" r="3886"/>
          <a:stretch/>
        </p:blipFill>
        <p:spPr>
          <a:xfrm>
            <a:off x="2634343" y="1820091"/>
            <a:ext cx="7323907" cy="4610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Podnaslov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64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23257"/>
          </a:xfrm>
        </p:spPr>
        <p:txBody>
          <a:bodyPr/>
          <a:lstStyle/>
          <a:p>
            <a:r>
              <a:rPr lang="hr-HR" dirty="0" smtClean="0">
                <a:latin typeface="+mn-lt"/>
              </a:rPr>
              <a:t>Osjetila kralježnjaka</a:t>
            </a:r>
            <a:endParaRPr lang="hr-HR" dirty="0"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0677" y="3531326"/>
            <a:ext cx="4774111" cy="310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/>
              <a:t>ribe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morski psi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osjetilo mirisa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osjetilo promjene električnog potencijala (električno polje)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ostale ribe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bočna pruga (osjetilo strujanja i tlaka vode)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hr-HR" sz="2400" dirty="0"/>
          </a:p>
        </p:txBody>
      </p:sp>
      <p:pic>
        <p:nvPicPr>
          <p:cNvPr id="7" name="Picture 13" descr="rad1AAB5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77" y="222069"/>
            <a:ext cx="4774111" cy="310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5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5237" y="1161506"/>
            <a:ext cx="6819084" cy="494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/>
              <a:t>vodozemci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žabe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opna srednjeg uha (osjetilo sluha)</a:t>
            </a:r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0880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>
              <a:latin typeface="+mn-lt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0936" y="1201782"/>
            <a:ext cx="6320835" cy="5062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/>
              <a:t>gmazovi</a:t>
            </a:r>
          </a:p>
          <a:p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rašljast jezik (osjetilo mirisa)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"</a:t>
            </a:r>
            <a:r>
              <a:rPr lang="hr-HR" sz="2400" dirty="0" err="1" smtClean="0"/>
              <a:t>termokamera</a:t>
            </a:r>
            <a:r>
              <a:rPr lang="hr-HR" sz="2400" dirty="0"/>
              <a:t>"</a:t>
            </a:r>
            <a:r>
              <a:rPr lang="hr-HR" sz="2400" dirty="0" smtClean="0"/>
              <a:t> kod </a:t>
            </a:r>
            <a:r>
              <a:rPr lang="hr-HR" sz="2400" dirty="0" err="1" smtClean="0"/>
              <a:t>jamičarki</a:t>
            </a:r>
            <a:endParaRPr lang="hr-HR" sz="2400" dirty="0" smtClean="0"/>
          </a:p>
          <a:p>
            <a:endParaRPr lang="hr-HR" sz="2400" dirty="0" smtClean="0"/>
          </a:p>
          <a:p>
            <a:r>
              <a:rPr lang="hr-HR" sz="2400" dirty="0" smtClean="0">
                <a:hlinkClick r:id="rId3"/>
              </a:rPr>
              <a:t>Istraži</a:t>
            </a:r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3587" y="4790401"/>
            <a:ext cx="948166" cy="90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95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ptice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osjetilo sluha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osjetilo vida</a:t>
            </a:r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orijentacija pomoću Zemljinog magnetskog pola</a:t>
            </a:r>
          </a:p>
          <a:p>
            <a:endParaRPr lang="hr-HR" sz="2400" dirty="0"/>
          </a:p>
          <a:p>
            <a:r>
              <a:rPr lang="hr-HR" sz="2400" dirty="0" smtClean="0">
                <a:hlinkClick r:id="rId2"/>
              </a:rPr>
              <a:t>Zanimljivosti</a:t>
            </a:r>
            <a:endParaRPr lang="hr-HR" sz="2400" dirty="0" smtClean="0"/>
          </a:p>
          <a:p>
            <a:endParaRPr lang="hr-HR" sz="2400" dirty="0"/>
          </a:p>
        </p:txBody>
      </p:sp>
      <p:pic>
        <p:nvPicPr>
          <p:cNvPr id="5" name="Picture 9" descr="rad62F84.jp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2415"/>
          <a:stretch/>
        </p:blipFill>
        <p:spPr bwMode="auto">
          <a:xfrm>
            <a:off x="6191794" y="3545975"/>
            <a:ext cx="3979817" cy="3179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:\radni\desktop\z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794" y="184466"/>
            <a:ext cx="3979817" cy="3179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3043" y="4923603"/>
            <a:ext cx="790716" cy="8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34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/>
              <a:t>sisavci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kitovi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šišmiši</a:t>
            </a:r>
          </a:p>
          <a:p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/>
              <a:t>e</a:t>
            </a:r>
            <a:r>
              <a:rPr lang="hr-HR" sz="2400" dirty="0" smtClean="0"/>
              <a:t>holokacija</a:t>
            </a:r>
          </a:p>
          <a:p>
            <a:endParaRPr lang="hr-HR" sz="2400" dirty="0"/>
          </a:p>
          <a:p>
            <a:r>
              <a:rPr lang="hr-HR" sz="2400" dirty="0" smtClean="0">
                <a:hlinkClick r:id="rId2"/>
              </a:rPr>
              <a:t>Istraži</a:t>
            </a:r>
            <a:endParaRPr lang="hr-HR" sz="2400" dirty="0" smtClean="0"/>
          </a:p>
          <a:p>
            <a:r>
              <a:rPr lang="hr-HR" sz="2400" dirty="0" smtClean="0">
                <a:hlinkClick r:id="rId2"/>
              </a:rPr>
              <a:t>Zanimljivosti</a:t>
            </a:r>
            <a:endParaRPr lang="hr-HR" sz="2400" dirty="0"/>
          </a:p>
        </p:txBody>
      </p:sp>
      <p:pic>
        <p:nvPicPr>
          <p:cNvPr id="5" name="Picture 9" descr="radFFD4C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77" y="296886"/>
            <a:ext cx="4357687" cy="307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rad8F239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78" y="3569885"/>
            <a:ext cx="4357686" cy="307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2104" y="4476893"/>
            <a:ext cx="815774" cy="80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7878" y="5106483"/>
            <a:ext cx="790716" cy="8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29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4" t="1361" r="2976" b="1791"/>
          <a:stretch/>
        </p:blipFill>
        <p:spPr>
          <a:xfrm>
            <a:off x="5564777" y="457200"/>
            <a:ext cx="4885508" cy="6021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mačke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brkovi (osjetilo dodira)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3215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32263"/>
          </a:xfrm>
        </p:spPr>
        <p:txBody>
          <a:bodyPr/>
          <a:lstStyle/>
          <a:p>
            <a:r>
              <a:rPr lang="hr-HR" smtClean="0">
                <a:latin typeface="+mn-lt"/>
              </a:rPr>
              <a:t>Biljke</a:t>
            </a:r>
            <a:endParaRPr lang="hr-HR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 smtClean="0"/>
              <a:t>reakcija na vanjske podražaje; dodir, svjetlo i gravitaciju</a:t>
            </a:r>
          </a:p>
          <a:p>
            <a:endParaRPr lang="hr-HR" sz="2400" dirty="0"/>
          </a:p>
          <a:p>
            <a:r>
              <a:rPr lang="hr-HR" sz="2400" dirty="0" smtClean="0">
                <a:hlinkClick r:id="rId2"/>
              </a:rPr>
              <a:t>Vizualno</a:t>
            </a:r>
            <a:endParaRPr lang="hr-HR" sz="2400" dirty="0" smtClean="0"/>
          </a:p>
          <a:p>
            <a:r>
              <a:rPr lang="hr-HR" sz="2400" dirty="0" smtClean="0">
                <a:hlinkClick r:id="rId2"/>
              </a:rPr>
              <a:t>Zanimljivosti</a:t>
            </a:r>
            <a:endParaRPr lang="hr-HR" sz="2400" dirty="0" smtClean="0"/>
          </a:p>
          <a:p>
            <a:endParaRPr lang="hr-HR" sz="24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Kako biljke reagiraju na naše ponašanje? 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</a:rPr>
              <a:t>RB str. </a:t>
            </a:r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74.</a:t>
            </a:r>
            <a:endParaRPr lang="hr-HR" sz="2400" i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hr-HR" sz="24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947" y="81734"/>
            <a:ext cx="5653927" cy="3288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image al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47" y="3460659"/>
            <a:ext cx="5653927" cy="3288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1040" y="5467805"/>
            <a:ext cx="891631" cy="81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2534" y="4033714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79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8948646" cy="631371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n-lt"/>
              </a:rPr>
              <a:t>I jednostanični organizmi reagiraju na podražaje:</a:t>
            </a:r>
            <a:endParaRPr lang="hr-HR" sz="2400" dirty="0">
              <a:latin typeface="+mn-lt"/>
            </a:endParaRPr>
          </a:p>
        </p:txBody>
      </p:sp>
      <p:pic>
        <p:nvPicPr>
          <p:cNvPr id="8" name="Picture 54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90899" y="1464129"/>
            <a:ext cx="8978537" cy="392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2865119" y="5767251"/>
            <a:ext cx="7062651" cy="652737"/>
          </a:xfrm>
        </p:spPr>
        <p:txBody>
          <a:bodyPr>
            <a:normAutofit fontScale="92500" lnSpcReduction="20000"/>
          </a:bodyPr>
          <a:lstStyle/>
          <a:p>
            <a:r>
              <a:rPr lang="hr-HR" sz="2200" b="0" dirty="0" smtClean="0"/>
              <a:t>a.) ameba se s pomoću tzv. lažnih nožica kreće prema hrani</a:t>
            </a:r>
          </a:p>
          <a:p>
            <a:r>
              <a:rPr lang="hr-HR" sz="2200" dirty="0"/>
              <a:t>b.) </a:t>
            </a:r>
            <a:r>
              <a:rPr lang="hr-HR" sz="2200" dirty="0" err="1"/>
              <a:t>euglena</a:t>
            </a:r>
            <a:r>
              <a:rPr lang="hr-HR" sz="2200" dirty="0"/>
              <a:t> se kreće prema svjetlosti s pomoću očne pjege</a:t>
            </a:r>
          </a:p>
          <a:p>
            <a:endParaRPr lang="hr-HR" b="0" dirty="0"/>
          </a:p>
        </p:txBody>
      </p:sp>
      <p:sp>
        <p:nvSpPr>
          <p:cNvPr id="2" name="TekstniOkvir 1"/>
          <p:cNvSpPr txBox="1"/>
          <p:nvPr/>
        </p:nvSpPr>
        <p:spPr>
          <a:xfrm>
            <a:off x="8066812" y="29855"/>
            <a:ext cx="3039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Reakcije organizma na podražaj. </a:t>
            </a:r>
            <a:r>
              <a:rPr lang="hr-HR" sz="2400" i="1" dirty="0">
                <a:solidFill>
                  <a:schemeClr val="accent6">
                    <a:lumMod val="75000"/>
                  </a:schemeClr>
                </a:solidFill>
              </a:rPr>
              <a:t>RB str. </a:t>
            </a:r>
            <a:r>
              <a:rPr lang="hr-HR" sz="2400" i="1" dirty="0" smtClean="0">
                <a:solidFill>
                  <a:schemeClr val="accent6">
                    <a:lumMod val="75000"/>
                  </a:schemeClr>
                </a:solidFill>
              </a:rPr>
              <a:t>75.</a:t>
            </a:r>
            <a:endParaRPr lang="hr-HR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517" y="835433"/>
            <a:ext cx="673917" cy="65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861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8200" y="313509"/>
            <a:ext cx="10515600" cy="592183"/>
          </a:xfrm>
        </p:spPr>
        <p:txBody>
          <a:bodyPr>
            <a:normAutofit/>
          </a:bodyPr>
          <a:lstStyle/>
          <a:p>
            <a:pPr algn="ctr"/>
            <a:r>
              <a:rPr lang="hr-HR" sz="2400" dirty="0" err="1" smtClean="0">
                <a:latin typeface="+mn-lt"/>
              </a:rPr>
              <a:t>Usložnjavanje</a:t>
            </a:r>
            <a:r>
              <a:rPr lang="hr-HR" sz="2400" dirty="0" smtClean="0">
                <a:latin typeface="+mn-lt"/>
              </a:rPr>
              <a:t> živčanog sustava i osjetila životinja:</a:t>
            </a:r>
            <a:endParaRPr lang="hr-HR" sz="2400" dirty="0">
              <a:latin typeface="+mn-lt"/>
            </a:endParaRPr>
          </a:p>
        </p:txBody>
      </p:sp>
      <p:pic>
        <p:nvPicPr>
          <p:cNvPr id="6" name="Picture 2" descr="D:\lydia\ŠK recenzija\prezentacije\7. r\ilustr 7\LYDIA\26 hidr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14904" r="5631" b="8024"/>
          <a:stretch/>
        </p:blipFill>
        <p:spPr>
          <a:xfrm>
            <a:off x="376645" y="1528354"/>
            <a:ext cx="2921726" cy="3587932"/>
          </a:xfrm>
          <a:prstGeom prst="rect">
            <a:avLst/>
          </a:prstGeom>
          <a:noFill/>
        </p:spPr>
      </p:pic>
      <p:pic>
        <p:nvPicPr>
          <p:cNvPr id="7" name="Content Placeholder 8" descr="radCCEE4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t="2583" r="16842" b="3617"/>
          <a:stretch/>
        </p:blipFill>
        <p:spPr>
          <a:xfrm>
            <a:off x="3400698" y="1627073"/>
            <a:ext cx="1693816" cy="3587932"/>
          </a:xfrm>
          <a:prstGeom prst="rect">
            <a:avLst/>
          </a:prstGeom>
        </p:spPr>
      </p:pic>
      <p:pic>
        <p:nvPicPr>
          <p:cNvPr id="8" name="Content Placeholder 5" descr="radD6981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r="26699"/>
          <a:stretch/>
        </p:blipFill>
        <p:spPr>
          <a:xfrm>
            <a:off x="5196841" y="1528354"/>
            <a:ext cx="1785257" cy="3587932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/>
          <a:srcRect l="62761" b="7579"/>
          <a:stretch/>
        </p:blipFill>
        <p:spPr>
          <a:xfrm>
            <a:off x="9625152" y="1528354"/>
            <a:ext cx="2255519" cy="358793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/>
          <a:srcRect r="59741" b="7579"/>
          <a:stretch/>
        </p:blipFill>
        <p:spPr>
          <a:xfrm>
            <a:off x="7084425" y="1528354"/>
            <a:ext cx="2438400" cy="3587932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1048295" y="5736331"/>
            <a:ext cx="1008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Razvoj živčanog sustava: a.) žarnjaci, b.) </a:t>
            </a:r>
            <a:r>
              <a:rPr lang="hr-HR" sz="2000" dirty="0" err="1" smtClean="0"/>
              <a:t>plošnjaci</a:t>
            </a:r>
            <a:r>
              <a:rPr lang="hr-HR" sz="2000" dirty="0" smtClean="0"/>
              <a:t>, c.) kolutićavci, d.) člankonošci, d.) kralježnjaci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0249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40971"/>
          </a:xfrm>
        </p:spPr>
        <p:txBody>
          <a:bodyPr/>
          <a:lstStyle/>
          <a:p>
            <a:pPr algn="ctr"/>
            <a:r>
              <a:rPr lang="hr-HR" dirty="0" smtClean="0">
                <a:latin typeface="+mn-lt"/>
              </a:rPr>
              <a:t>Osjetila</a:t>
            </a:r>
            <a:endParaRPr lang="hr-HR" dirty="0">
              <a:latin typeface="+mn-lt"/>
            </a:endParaRPr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7097" y="1262745"/>
            <a:ext cx="6442754" cy="489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71846" cy="381158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/>
              <a:t>r</a:t>
            </a:r>
            <a:r>
              <a:rPr lang="hr-HR" sz="2400" dirty="0" smtClean="0"/>
              <a:t>azvijeniji živčani sustav i osjetila        bolja prilagodba za opstanak</a:t>
            </a:r>
          </a:p>
          <a:p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err="1"/>
              <a:t>p</a:t>
            </a:r>
            <a:r>
              <a:rPr lang="hr-HR" sz="2400" dirty="0" err="1" smtClean="0"/>
              <a:t>lošnjaci</a:t>
            </a:r>
            <a:endParaRPr lang="hr-HR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err="1" smtClean="0"/>
              <a:t>virnjaci</a:t>
            </a:r>
            <a:endParaRPr lang="hr-HR" sz="2400" dirty="0" smtClean="0"/>
          </a:p>
          <a:p>
            <a:r>
              <a:rPr lang="hr-HR" sz="2400" dirty="0" smtClean="0"/>
              <a:t>- jednostavne oči</a:t>
            </a:r>
            <a:endParaRPr lang="hr-HR" sz="2400" dirty="0"/>
          </a:p>
        </p:txBody>
      </p:sp>
      <p:sp>
        <p:nvSpPr>
          <p:cNvPr id="6" name="Prugasta strelica udesno 5"/>
          <p:cNvSpPr/>
          <p:nvPr/>
        </p:nvSpPr>
        <p:spPr>
          <a:xfrm>
            <a:off x="2257268" y="2455818"/>
            <a:ext cx="400594" cy="26125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19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2228" y="566057"/>
            <a:ext cx="5451565" cy="593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/>
              <a:t>m</a:t>
            </a:r>
            <a:r>
              <a:rPr lang="hr-HR" sz="2400" dirty="0" smtClean="0"/>
              <a:t>ekušci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glavonošci</a:t>
            </a:r>
          </a:p>
          <a:p>
            <a:endParaRPr lang="hr-HR" sz="2400" dirty="0" smtClean="0"/>
          </a:p>
          <a:p>
            <a:pPr marL="342900" indent="-342900">
              <a:buFontTx/>
              <a:buChar char="-"/>
            </a:pPr>
            <a:r>
              <a:rPr lang="hr-HR" sz="2400" dirty="0"/>
              <a:t>d</a:t>
            </a:r>
            <a:r>
              <a:rPr lang="hr-HR" sz="2400" dirty="0" smtClean="0"/>
              <a:t>obro razvijene oči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o</a:t>
            </a:r>
            <a:r>
              <a:rPr lang="hr-HR" sz="2400" dirty="0" smtClean="0"/>
              <a:t>sjetilo ravnoteže</a:t>
            </a:r>
          </a:p>
          <a:p>
            <a:pPr marL="342900" indent="-342900">
              <a:buFontTx/>
              <a:buChar char="-"/>
            </a:pPr>
            <a:r>
              <a:rPr lang="hr-HR" sz="2400" dirty="0"/>
              <a:t>o</a:t>
            </a:r>
            <a:r>
              <a:rPr lang="hr-HR" sz="2400" dirty="0" smtClean="0"/>
              <a:t>sjetilo mirisa</a:t>
            </a:r>
          </a:p>
          <a:p>
            <a:endParaRPr lang="hr-HR" sz="2400" dirty="0" smtClean="0"/>
          </a:p>
          <a:p>
            <a:r>
              <a:rPr lang="hr-HR" sz="2400" dirty="0" smtClean="0">
                <a:hlinkClick r:id="rId3"/>
              </a:rPr>
              <a:t>Zanimljivosti</a:t>
            </a:r>
            <a:endParaRPr lang="hr-HR" sz="2400" dirty="0" smtClean="0"/>
          </a:p>
          <a:p>
            <a:r>
              <a:rPr lang="hr-HR" sz="2400" dirty="0" smtClean="0">
                <a:hlinkClick r:id="rId3"/>
              </a:rPr>
              <a:t>Istraži</a:t>
            </a:r>
            <a:endParaRPr lang="hr-HR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5409" y="4729344"/>
            <a:ext cx="796100" cy="83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4364" y="5364480"/>
            <a:ext cx="855587" cy="83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047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4149" y="722811"/>
            <a:ext cx="5355771" cy="5765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r-HR" sz="2400" dirty="0" smtClean="0"/>
              <a:t>člankonošci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pauci</a:t>
            </a:r>
          </a:p>
          <a:p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više pari jednostavnih očiju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osjetilne dlačice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78245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rakovi</a:t>
            </a:r>
          </a:p>
          <a:p>
            <a:endParaRPr lang="hr-HR" sz="2400" dirty="0" smtClean="0"/>
          </a:p>
          <a:p>
            <a:pPr marL="342900" lvl="0" indent="-342900">
              <a:buFontTx/>
              <a:buChar char="-"/>
            </a:pPr>
            <a:r>
              <a:rPr lang="hr-HR" sz="2400" dirty="0">
                <a:solidFill>
                  <a:prstClr val="black"/>
                </a:solidFill>
              </a:rPr>
              <a:t>složene oči</a:t>
            </a:r>
          </a:p>
          <a:p>
            <a:pPr marL="342900" lvl="0" indent="-342900">
              <a:buFontTx/>
              <a:buChar char="-"/>
            </a:pPr>
            <a:r>
              <a:rPr lang="hr-HR" sz="2400" dirty="0">
                <a:solidFill>
                  <a:prstClr val="black"/>
                </a:solidFill>
              </a:rPr>
              <a:t>osjetilo </a:t>
            </a:r>
            <a:r>
              <a:rPr lang="hr-HR" sz="2400" dirty="0" smtClean="0">
                <a:solidFill>
                  <a:prstClr val="black"/>
                </a:solidFill>
              </a:rPr>
              <a:t>opipa</a:t>
            </a:r>
            <a:endParaRPr lang="hr-HR" sz="2400" dirty="0">
              <a:solidFill>
                <a:prstClr val="black"/>
              </a:solidFill>
            </a:endParaRPr>
          </a:p>
          <a:p>
            <a:pPr marL="342900" lvl="0" indent="-342900">
              <a:buFontTx/>
              <a:buChar char="-"/>
            </a:pPr>
            <a:r>
              <a:rPr lang="hr-HR" sz="2400" dirty="0">
                <a:solidFill>
                  <a:prstClr val="black"/>
                </a:solidFill>
              </a:rPr>
              <a:t>osjetilo mirisa</a:t>
            </a:r>
          </a:p>
          <a:p>
            <a:endParaRPr lang="hr-HR" sz="2400" dirty="0"/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7" y="1109661"/>
            <a:ext cx="6477589" cy="4907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32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1931" y="3561807"/>
            <a:ext cx="5669280" cy="302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kukci</a:t>
            </a:r>
          </a:p>
          <a:p>
            <a:endParaRPr lang="hr-HR" sz="2400" dirty="0"/>
          </a:p>
          <a:p>
            <a:pPr marL="342900" indent="-342900">
              <a:buFontTx/>
              <a:buChar char="-"/>
            </a:pPr>
            <a:r>
              <a:rPr lang="hr-HR" sz="2400" dirty="0" smtClean="0"/>
              <a:t>složene oči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osjetilo sluha</a:t>
            </a:r>
          </a:p>
          <a:p>
            <a:pPr marL="342900" indent="-342900">
              <a:buFontTx/>
              <a:buChar char="-"/>
            </a:pPr>
            <a:r>
              <a:rPr lang="hr-HR" sz="2400" dirty="0" smtClean="0"/>
              <a:t>osjetilo mirisa</a:t>
            </a:r>
          </a:p>
          <a:p>
            <a:endParaRPr lang="hr-HR" sz="2400" dirty="0"/>
          </a:p>
          <a:p>
            <a:r>
              <a:rPr lang="hr-HR" sz="2400" dirty="0" smtClean="0">
                <a:hlinkClick r:id="rId3"/>
              </a:rPr>
              <a:t>Zanimljivosti</a:t>
            </a:r>
            <a:endParaRPr lang="hr-HR" sz="24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931" y="269966"/>
            <a:ext cx="5669280" cy="302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6409" y="4592932"/>
            <a:ext cx="857022" cy="95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422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24692" cy="1049383"/>
          </a:xfrm>
        </p:spPr>
        <p:txBody>
          <a:bodyPr/>
          <a:lstStyle/>
          <a:p>
            <a:r>
              <a:rPr lang="hr-HR" dirty="0" smtClean="0">
                <a:latin typeface="+mn-lt"/>
              </a:rPr>
              <a:t>Živčani sustav kralježnjaka</a:t>
            </a:r>
            <a:endParaRPr lang="hr-HR" dirty="0">
              <a:latin typeface="+mn-lt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/>
              <a:t>m</a:t>
            </a:r>
            <a:r>
              <a:rPr lang="hr-HR" sz="2400" dirty="0" smtClean="0"/>
              <a:t>ozak zaštićen kostima lubanje, a </a:t>
            </a:r>
            <a:r>
              <a:rPr lang="hr-HR" sz="2400" dirty="0" err="1" smtClean="0"/>
              <a:t>kralježnična</a:t>
            </a:r>
            <a:r>
              <a:rPr lang="hr-HR" sz="2400" dirty="0" smtClean="0"/>
              <a:t> moždina kralježnicom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HR" sz="2400" dirty="0"/>
              <a:t>u</a:t>
            </a:r>
            <a:r>
              <a:rPr lang="hr-HR" sz="2400" dirty="0" smtClean="0"/>
              <a:t> sisavaca naboranost kore velikog mozga povećava njegovu površinu – razmišljanje, pamćenje</a:t>
            </a:r>
            <a:endParaRPr lang="hr-HR" sz="2400" dirty="0"/>
          </a:p>
        </p:txBody>
      </p:sp>
      <p:pic>
        <p:nvPicPr>
          <p:cNvPr id="5" name="Picture 5" descr="radB484B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5598" r="14268"/>
          <a:stretch/>
        </p:blipFill>
        <p:spPr bwMode="auto">
          <a:xfrm>
            <a:off x="7219904" y="78377"/>
            <a:ext cx="2882537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257" t="6367" r="3886"/>
          <a:stretch/>
        </p:blipFill>
        <p:spPr>
          <a:xfrm>
            <a:off x="5575073" y="2481407"/>
            <a:ext cx="6172200" cy="4232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477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253</Words>
  <Application>Microsoft Office PowerPoint</Application>
  <PresentationFormat>Široki zaslon</PresentationFormat>
  <Paragraphs>85</Paragraphs>
  <Slides>16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Tema sustava Office</vt:lpstr>
      <vt:lpstr>Kakav je živčani sustav i kakva su osjetila u ostalih živih bića</vt:lpstr>
      <vt:lpstr>I jednostanični organizmi reagiraju na podražaje:</vt:lpstr>
      <vt:lpstr>Usložnjavanje živčanog sustava i osjetila životinja:</vt:lpstr>
      <vt:lpstr>Osjetila</vt:lpstr>
      <vt:lpstr>PowerPoint prezentacija</vt:lpstr>
      <vt:lpstr>PowerPoint prezentacija</vt:lpstr>
      <vt:lpstr>PowerPoint prezentacija</vt:lpstr>
      <vt:lpstr>PowerPoint prezentacija</vt:lpstr>
      <vt:lpstr>Živčani sustav kralježnjaka</vt:lpstr>
      <vt:lpstr>Osjetila kralježnjaka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Biljke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Održavanje ravnotežnih uvjeta u organizmu</dc:title>
  <dc:creator>Sanja Irić Šironja</dc:creator>
  <cp:lastModifiedBy>Sanja Irić Šironja</cp:lastModifiedBy>
  <cp:revision>134</cp:revision>
  <dcterms:created xsi:type="dcterms:W3CDTF">2019-08-12T09:58:08Z</dcterms:created>
  <dcterms:modified xsi:type="dcterms:W3CDTF">2019-12-10T19:57:53Z</dcterms:modified>
</cp:coreProperties>
</file>